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58" r:id="rId4"/>
    <p:sldId id="259" r:id="rId5"/>
    <p:sldId id="260" r:id="rId6"/>
    <p:sldId id="878" r:id="rId7"/>
    <p:sldId id="879" r:id="rId8"/>
    <p:sldId id="326" r:id="rId9"/>
    <p:sldId id="880" r:id="rId10"/>
    <p:sldId id="881" r:id="rId11"/>
    <p:sldId id="913" r:id="rId12"/>
    <p:sldId id="915" r:id="rId13"/>
    <p:sldId id="914" r:id="rId14"/>
    <p:sldId id="883" r:id="rId15"/>
    <p:sldId id="916" r:id="rId16"/>
    <p:sldId id="917" r:id="rId17"/>
    <p:sldId id="918" r:id="rId18"/>
    <p:sldId id="327" r:id="rId19"/>
    <p:sldId id="887" r:id="rId20"/>
    <p:sldId id="889" r:id="rId21"/>
    <p:sldId id="919" r:id="rId22"/>
    <p:sldId id="920" r:id="rId23"/>
    <p:sldId id="921" r:id="rId24"/>
    <p:sldId id="922" r:id="rId25"/>
    <p:sldId id="923" r:id="rId26"/>
    <p:sldId id="924" r:id="rId27"/>
    <p:sldId id="925" r:id="rId28"/>
    <p:sldId id="897" r:id="rId29"/>
    <p:sldId id="926" r:id="rId30"/>
    <p:sldId id="899" r:id="rId31"/>
    <p:sldId id="927" r:id="rId32"/>
    <p:sldId id="928" r:id="rId33"/>
    <p:sldId id="929" r:id="rId34"/>
    <p:sldId id="930" r:id="rId35"/>
    <p:sldId id="931" r:id="rId36"/>
    <p:sldId id="912" r:id="rId37"/>
    <p:sldId id="906" r:id="rId38"/>
    <p:sldId id="932" r:id="rId39"/>
    <p:sldId id="933" r:id="rId40"/>
    <p:sldId id="934" r:id="rId41"/>
    <p:sldId id="935" r:id="rId42"/>
    <p:sldId id="936" r:id="rId43"/>
    <p:sldId id="937" r:id="rId44"/>
    <p:sldId id="938" r:id="rId45"/>
    <p:sldId id="939" r:id="rId46"/>
    <p:sldId id="940" r:id="rId47"/>
    <p:sldId id="941" r:id="rId48"/>
    <p:sldId id="942" r:id="rId49"/>
    <p:sldId id="943" r:id="rId50"/>
    <p:sldId id="944" r:id="rId51"/>
    <p:sldId id="945" r:id="rId52"/>
    <p:sldId id="946" r:id="rId53"/>
    <p:sldId id="947" r:id="rId54"/>
    <p:sldId id="948" r:id="rId55"/>
    <p:sldId id="275" r:id="rId56"/>
    <p:sldId id="349" r:id="rId57"/>
    <p:sldId id="324" r:id="rId58"/>
    <p:sldId id="911" r:id="rId59"/>
    <p:sldId id="949" r:id="rId60"/>
    <p:sldId id="950" r:id="rId61"/>
    <p:sldId id="951" r:id="rId62"/>
    <p:sldId id="952" r:id="rId63"/>
    <p:sldId id="953" r:id="rId64"/>
    <p:sldId id="954" r:id="rId65"/>
    <p:sldId id="955" r:id="rId66"/>
    <p:sldId id="956" r:id="rId67"/>
    <p:sldId id="957" r:id="rId68"/>
    <p:sldId id="958" r:id="rId69"/>
    <p:sldId id="959" r:id="rId70"/>
    <p:sldId id="960" r:id="rId71"/>
    <p:sldId id="961" r:id="rId72"/>
    <p:sldId id="962" r:id="rId73"/>
    <p:sldId id="963" r:id="rId74"/>
    <p:sldId id="964" r:id="rId75"/>
    <p:sldId id="965" r:id="rId76"/>
    <p:sldId id="966" r:id="rId77"/>
    <p:sldId id="967" r:id="rId78"/>
    <p:sldId id="968" r:id="rId79"/>
    <p:sldId id="969" r:id="rId80"/>
    <p:sldId id="970" r:id="rId81"/>
    <p:sldId id="971" r:id="rId82"/>
    <p:sldId id="972" r:id="rId83"/>
    <p:sldId id="973" r:id="rId84"/>
    <p:sldId id="974" r:id="rId85"/>
    <p:sldId id="282" r:id="rId8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C6"/>
    <a:srgbClr val="00A496"/>
    <a:srgbClr val="00C0AE"/>
    <a:srgbClr val="007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8" autoAdjust="0"/>
    <p:restoredTop sz="95805" autoAdjust="0"/>
  </p:normalViewPr>
  <p:slideViewPr>
    <p:cSldViewPr>
      <p:cViewPr varScale="1">
        <p:scale>
          <a:sx n="103" d="100"/>
          <a:sy n="103" d="100"/>
        </p:scale>
        <p:origin x="1986" y="108"/>
      </p:cViewPr>
      <p:guideLst>
        <p:guide orient="horz" pos="2160"/>
        <p:guide pos="3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22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2024-03-08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5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2024-03-08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41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7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4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-1216"/>
            <a:ext cx="9144000" cy="6858000"/>
          </a:xfrm>
          <a:prstGeom prst="rect">
            <a:avLst/>
          </a:prstGeom>
          <a:solidFill>
            <a:srgbClr val="00A4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solidFill>
            <a:schemeClr val="lt1"/>
          </a:solidFill>
          <a:ln w="53975">
            <a:solidFill>
              <a:srgbClr val="00A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5DA9F-B48C-F982-AEDA-929AE6077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5122" y="1811443"/>
            <a:ext cx="4479112" cy="2967707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김현용\Desktop\제호.jpg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160661" y="5645666"/>
            <a:ext cx="1731819" cy="288636"/>
          </a:xfrm>
          <a:prstGeom prst="rect">
            <a:avLst/>
          </a:prstGeom>
          <a:noFill/>
        </p:spPr>
      </p:pic>
      <p:sp>
        <p:nvSpPr>
          <p:cNvPr id="11" name="TextBox 1"/>
          <p:cNvSpPr txBox="1">
            <a:spLocks noChangeArrowheads="1"/>
          </p:cNvSpPr>
          <p:nvPr userDrawn="1"/>
        </p:nvSpPr>
        <p:spPr>
          <a:xfrm>
            <a:off x="1476375" y="2565400"/>
            <a:ext cx="5975945" cy="13093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ko-KR" sz="8000" b="1">
                <a:solidFill>
                  <a:srgbClr val="E7562E"/>
                </a:solidFill>
                <a:latin typeface="Arial Black"/>
                <a:ea typeface="+mn-ea"/>
              </a:rPr>
              <a:t>Thank</a:t>
            </a:r>
            <a:r>
              <a:rPr lang="en-US" altLang="ko-KR" sz="8000" b="1" baseline="0">
                <a:solidFill>
                  <a:srgbClr val="E7562E"/>
                </a:solidFill>
                <a:latin typeface="Arial Black"/>
                <a:ea typeface="+mn-ea"/>
              </a:rPr>
              <a:t> you!</a:t>
            </a:r>
            <a:endParaRPr lang="ko-KR" altLang="en-US" sz="8000" b="1">
              <a:solidFill>
                <a:srgbClr val="E7562E"/>
              </a:solidFill>
              <a:latin typeface="Arial Black"/>
              <a:ea typeface="+mn-ea"/>
            </a:endParaRPr>
          </a:p>
        </p:txBody>
      </p:sp>
      <p:sp>
        <p:nvSpPr>
          <p:cNvPr id="12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A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>
          <a:xfrm>
            <a:off x="3147060" y="6309320"/>
            <a:ext cx="2687954" cy="430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sz="1100" b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Copyright© 2023 Hanbit Academy, Inc.</a:t>
            </a:r>
          </a:p>
          <a:p>
            <a:pPr algn="ctr" eaLnBrk="1" hangingPunct="1">
              <a:defRPr/>
            </a:pPr>
            <a:r>
              <a:rPr lang="en-US" altLang="ko-KR" sz="1100" b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All rights reserved.</a:t>
            </a:r>
            <a:endParaRPr lang="ko-KR" altLang="ko-KR" sz="1100" b="0">
              <a:solidFill>
                <a:schemeClr val="tx1"/>
              </a:solidFill>
              <a:latin typeface="+mn-ea"/>
              <a:ea typeface="+mn-ea"/>
              <a:cs typeface="Times New Roman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639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2024-03-08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BC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kumimoji="1" lang="ko-KR" altLang="en-US" sz="18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7562E"/>
          </a:solidFill>
          <a:ln>
            <a:solidFill>
              <a:schemeClr val="accent2"/>
            </a:solidFill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279526" y="4726538"/>
            <a:ext cx="2324100" cy="21145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 rot="319573">
            <a:off x="680756" y="4293096"/>
            <a:ext cx="506868" cy="5125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2024-03-08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kumimoji="1" lang="ko-KR" altLang="en-US" sz="18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A496"/>
          </a:solidFill>
          <a:ln>
            <a:solidFill>
              <a:srgbClr val="00A496"/>
            </a:solidFill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/>
            </a:endParaRPr>
          </a:p>
        </p:txBody>
      </p:sp>
      <p:pic>
        <p:nvPicPr>
          <p:cNvPr id="2" name="그림 1" descr="텍스트, 새이(가) 표시된 사진&#10;&#10;자동 생성된 설명">
            <a:extLst>
              <a:ext uri="{FF2B5EF4-FFF2-40B4-BE49-F238E27FC236}">
                <a16:creationId xmlns:a16="http://schemas.microsoft.com/office/drawing/2014/main" id="{3939A07C-5192-4AE8-BA97-E597A39AC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2" t="57218" r="8970" b="10660"/>
          <a:stretch/>
        </p:blipFill>
        <p:spPr>
          <a:xfrm>
            <a:off x="6019800" y="3878487"/>
            <a:ext cx="3012301" cy="28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6881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지정 레이아웃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0" spc="-150" baseline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496"/>
                </a:solidFill>
                <a:effectLst/>
                <a:latin typeface="HY견고딕"/>
                <a:ea typeface="HY견고딕"/>
                <a:cs typeface="Tahoma"/>
              </a:rPr>
              <a:t>목차</a:t>
            </a:r>
            <a:endParaRPr kumimoji="0" lang="ko-KR" altLang="en-US" sz="4400" b="0" spc="-150" baseline="0" dirty="0">
              <a:solidFill>
                <a:srgbClr val="00A496"/>
              </a:solidFill>
              <a:latin typeface="HY견고딕"/>
              <a:ea typeface="HY견고딕"/>
              <a:cs typeface="Tahom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0A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_사용자 지정 레이아웃" preserve="1" userDrawn="1">
  <p:cSld name="1_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0" spc="-150" baseline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496"/>
                </a:solidFill>
                <a:effectLst/>
                <a:latin typeface="HY견고딕"/>
                <a:ea typeface="HY견고딕"/>
                <a:cs typeface="Tahoma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/>
              <a:buChar char="•"/>
              <a:defRPr sz="20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0A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A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본문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pPr algn="r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t>/ 85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88526" y="35744"/>
            <a:ext cx="7785100" cy="474662"/>
          </a:xfrm>
        </p:spPr>
        <p:txBody>
          <a:bodyPr>
            <a:noAutofit/>
          </a:bodyPr>
          <a:lstStyle>
            <a:lvl1pPr algn="l">
              <a:defRPr sz="2000" b="1" spc="-100" baseline="0">
                <a:solidFill>
                  <a:srgbClr val="007A6E"/>
                </a:solidFill>
                <a:effectLst>
                  <a:glow>
                    <a:schemeClr val="tx1"/>
                  </a:glow>
                </a:effectLst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 flipV="1">
            <a:off x="0" y="533399"/>
            <a:ext cx="9144000" cy="45719"/>
          </a:xfrm>
          <a:prstGeom prst="rect">
            <a:avLst/>
          </a:prstGeom>
          <a:solidFill>
            <a:srgbClr val="00A496"/>
          </a:solidFill>
          <a:ln w="22225" algn="ctr">
            <a:noFill/>
            <a:miter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10" name="텍스트 개체 틀 2"/>
          <p:cNvSpPr>
            <a:spLocks noGrp="1"/>
          </p:cNvSpPr>
          <p:nvPr>
            <p:ph idx="1" hasCustomPrompt="1"/>
          </p:nvPr>
        </p:nvSpPr>
        <p:spPr>
          <a:xfrm>
            <a:off x="611561" y="774420"/>
            <a:ext cx="8280919" cy="562491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57040" indent="-25704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37361"/>
              </a:buClr>
              <a:buSzPct val="100000"/>
              <a:buFont typeface="한컴바탕"/>
              <a:buChar char="■"/>
              <a:defRPr sz="1800">
                <a:solidFill>
                  <a:srgbClr val="000000"/>
                </a:solidFill>
              </a:defRPr>
            </a:lvl1pPr>
            <a:lvl2pPr marL="685680" indent="-228480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solidFill>
                  <a:srgbClr val="000000"/>
                </a:solidFill>
              </a:defRPr>
            </a:lvl3pPr>
          </a:lstStyle>
          <a:p>
            <a:pPr lvl="0">
              <a:defRPr/>
            </a:pPr>
            <a:r>
              <a:rPr lang="ko-KR" altLang="en-US" dirty="0"/>
              <a:t> 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 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A496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232750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본문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548506"/>
            <a:ext cx="9162510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 57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88525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8526" y="773705"/>
            <a:ext cx="8603954" cy="5669958"/>
          </a:xfrm>
        </p:spPr>
        <p:txBody>
          <a:bodyPr>
            <a:normAutofit/>
          </a:bodyPr>
          <a:lstStyle>
            <a:lvl1pPr marL="93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None/>
              <a:defRPr sz="2000" b="1"/>
            </a:lvl1pPr>
            <a:lvl2pPr marL="45720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Tx/>
              <a:buFont typeface="Wingdings" panose="05000000000000000000" pitchFamily="2" charset="2"/>
              <a:buNone/>
              <a:tabLst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982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ko-KR" altLang="en-US" dirty="0"/>
              <a:t>마스터 텍스트 스타일을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marL="627063" marR="0" lvl="1" indent="-169863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5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ch01_JAVA 들여다보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2024-03-08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84" r:id="rId3"/>
    <p:sldLayoutId id="2147483737" r:id="rId4"/>
    <p:sldLayoutId id="2147483738" r:id="rId5"/>
    <p:sldLayoutId id="2147483739" r:id="rId6"/>
    <p:sldLayoutId id="2147483740" r:id="rId7"/>
    <p:sldLayoutId id="2147483785" r:id="rId8"/>
    <p:sldLayoutId id="2147483741" r:id="rId9"/>
    <p:sldLayoutId id="2147483742" r:id="rId10"/>
    <p:sldLayoutId id="214748378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/>
          <a:ea typeface="맑은 고딕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/>
          <a:ea typeface="맑은 고딕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/>
          <a:ea typeface="맑은 고딕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/>
          <a:ea typeface="맑은 고딕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5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Connection </a:t>
            </a:r>
            <a:r>
              <a:rPr lang="ko-KR" altLang="en-US" dirty="0"/>
              <a:t>객체 생성하기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Connection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/>
              <a:t>메소드를 사용</a:t>
            </a:r>
            <a:r>
              <a:rPr lang="ko-KR" altLang="en-US" dirty="0"/>
              <a:t>함</a:t>
            </a:r>
            <a:endParaRPr lang="en-US" altLang="ko-KR" b="0" dirty="0"/>
          </a:p>
          <a:p>
            <a:pPr lvl="1"/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이용하여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생성한 후 이를 반환함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매개변수 </a:t>
            </a:r>
            <a:r>
              <a:rPr lang="en-US" altLang="ko-KR" dirty="0" err="1"/>
              <a:t>url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데이터베이스 경로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 err="1"/>
              <a:t>url</a:t>
            </a:r>
            <a:r>
              <a:rPr lang="ko-KR" altLang="en-US" dirty="0"/>
              <a:t>의 표현 형식 </a:t>
            </a:r>
            <a:r>
              <a:rPr lang="en-US" altLang="ko-KR" dirty="0"/>
              <a:t>: </a:t>
            </a:r>
            <a:r>
              <a:rPr lang="en-US" altLang="ko-KR" dirty="0" err="1"/>
              <a:t>jdbc:dbms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:</a:t>
            </a:r>
            <a:r>
              <a:rPr lang="ko-KR" altLang="en-US" dirty="0"/>
              <a:t>주소</a:t>
            </a:r>
            <a:r>
              <a:rPr lang="en-US" altLang="ko-KR" dirty="0"/>
              <a:t>:</a:t>
            </a:r>
            <a:r>
              <a:rPr lang="ko-KR" altLang="en-US" dirty="0"/>
              <a:t>포트 번호</a:t>
            </a:r>
            <a:r>
              <a:rPr lang="en-US" altLang="ko-KR" dirty="0"/>
              <a:t>[</a:t>
            </a:r>
            <a:r>
              <a:rPr lang="ko-KR" altLang="en-US" dirty="0"/>
              <a:t>데이터베이스 식별자</a:t>
            </a:r>
            <a:r>
              <a:rPr lang="en-US" altLang="ko-KR" dirty="0"/>
              <a:t>]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매개변수 </a:t>
            </a:r>
            <a:r>
              <a:rPr lang="en-US" altLang="ko-KR" dirty="0"/>
              <a:t>user,</a:t>
            </a:r>
            <a:r>
              <a:rPr lang="ko-KR" altLang="en-US" dirty="0"/>
              <a:t> </a:t>
            </a:r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데이터베이스 사용자 이름</a:t>
            </a:r>
            <a:r>
              <a:rPr lang="en-US" altLang="ko-KR" dirty="0"/>
              <a:t>,</a:t>
            </a:r>
            <a:r>
              <a:rPr lang="ko-KR" altLang="en-US" dirty="0"/>
              <a:t> 비밀번호</a:t>
            </a:r>
            <a:r>
              <a:rPr lang="en-US" altLang="ko-KR" dirty="0"/>
              <a:t> 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매개변수 </a:t>
            </a:r>
            <a:r>
              <a:rPr lang="en-US" altLang="ko-KR" dirty="0"/>
              <a:t>info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사용자 및 비밀번호 등의 추가 정보를 포함한 </a:t>
            </a:r>
            <a:r>
              <a:rPr lang="en-US" altLang="ko-KR" dirty="0"/>
              <a:t>Properties </a:t>
            </a:r>
            <a:r>
              <a:rPr lang="ko-KR" altLang="en-US" dirty="0"/>
              <a:t>객체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036BBE-FA3F-79F9-3D79-5629F30D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65" y="2843935"/>
            <a:ext cx="6011269" cy="9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424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Connection </a:t>
            </a:r>
            <a:r>
              <a:rPr lang="ko-KR" altLang="en-US" dirty="0"/>
              <a:t>객체 생성하기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Connection </a:t>
            </a:r>
            <a:r>
              <a:rPr lang="ko-KR" altLang="en-US" dirty="0"/>
              <a:t>객체 생성 예</a:t>
            </a:r>
            <a:r>
              <a:rPr lang="en-US" altLang="ko-KR" dirty="0"/>
              <a:t>: </a:t>
            </a:r>
            <a:r>
              <a:rPr lang="en-US" altLang="ko-KR" dirty="0" err="1"/>
              <a:t>getConnection</a:t>
            </a:r>
            <a:r>
              <a:rPr lang="en-US" altLang="ko-KR" dirty="0"/>
              <a:t>(String </a:t>
            </a:r>
            <a:r>
              <a:rPr lang="en-US" altLang="ko-KR" dirty="0" err="1"/>
              <a:t>url</a:t>
            </a:r>
            <a:r>
              <a:rPr lang="en-US" altLang="ko-KR" dirty="0"/>
              <a:t>) </a:t>
            </a:r>
            <a:r>
              <a:rPr lang="ko-KR" altLang="en-US" dirty="0"/>
              <a:t>메소드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21129D-7169-75B0-1341-B8F01CE4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21" y="1493785"/>
            <a:ext cx="5996957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7329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Connection </a:t>
            </a:r>
            <a:r>
              <a:rPr lang="ko-KR" altLang="en-US" dirty="0"/>
              <a:t>객체 생성하기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Connection </a:t>
            </a:r>
            <a:r>
              <a:rPr lang="ko-KR" altLang="en-US" dirty="0"/>
              <a:t>객체 생성 예</a:t>
            </a:r>
            <a:r>
              <a:rPr lang="en-US" altLang="ko-KR" dirty="0"/>
              <a:t>: </a:t>
            </a:r>
            <a:r>
              <a:rPr lang="en-US" altLang="ko-KR" dirty="0" err="1"/>
              <a:t>getConnection</a:t>
            </a:r>
            <a:r>
              <a:rPr lang="en-US" altLang="ko-KR" dirty="0"/>
              <a:t>(String </a:t>
            </a:r>
            <a:r>
              <a:rPr lang="en-US" altLang="ko-KR" dirty="0" err="1"/>
              <a:t>url</a:t>
            </a:r>
            <a:r>
              <a:rPr lang="en-US" altLang="ko-KR" dirty="0"/>
              <a:t>, String user, String password) </a:t>
            </a:r>
            <a:r>
              <a:rPr lang="ko-KR" altLang="en-US" dirty="0"/>
              <a:t>메소드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7B538A-EA33-A3E8-61E0-48E7037A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43" y="1763815"/>
            <a:ext cx="6004114" cy="25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672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Connection </a:t>
            </a:r>
            <a:r>
              <a:rPr lang="ko-KR" altLang="en-US" dirty="0"/>
              <a:t>객체 생성하기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Connection </a:t>
            </a:r>
            <a:r>
              <a:rPr lang="ko-KR" altLang="en-US" dirty="0"/>
              <a:t>객체 생성 예</a:t>
            </a:r>
            <a:r>
              <a:rPr lang="en-US" altLang="ko-KR" dirty="0"/>
              <a:t>: </a:t>
            </a:r>
            <a:r>
              <a:rPr lang="en-US" altLang="ko-KR" dirty="0" err="1"/>
              <a:t>getConnection</a:t>
            </a:r>
            <a:r>
              <a:rPr lang="en-US" altLang="ko-KR" dirty="0"/>
              <a:t>(String </a:t>
            </a:r>
            <a:r>
              <a:rPr lang="en-US" altLang="ko-KR" dirty="0" err="1"/>
              <a:t>url</a:t>
            </a:r>
            <a:r>
              <a:rPr lang="en-US" altLang="ko-KR" dirty="0"/>
              <a:t>, Properties info) </a:t>
            </a:r>
            <a:r>
              <a:rPr lang="ko-KR" altLang="en-US" dirty="0"/>
              <a:t>메소드 사용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C068A0-FD75-B88E-A405-F0A8A6B9D3CE}"/>
              </a:ext>
            </a:extLst>
          </p:cNvPr>
          <p:cNvGrpSpPr/>
          <p:nvPr/>
        </p:nvGrpSpPr>
        <p:grpSpPr>
          <a:xfrm>
            <a:off x="1573522" y="1718810"/>
            <a:ext cx="6003765" cy="3163072"/>
            <a:chOff x="1573522" y="1718810"/>
            <a:chExt cx="6003765" cy="31630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127D60-67D0-5774-7B78-561172B32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3522" y="1718810"/>
              <a:ext cx="5996957" cy="77287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C5806F3-19E5-FC45-86F0-C927D476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0330" y="2491687"/>
              <a:ext cx="5996957" cy="2390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81838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 연결 닫기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 연결 닫기</a:t>
            </a:r>
            <a:endParaRPr lang="en-US" altLang="ko-KR" dirty="0"/>
          </a:p>
          <a:p>
            <a:pPr lvl="1"/>
            <a:r>
              <a:rPr lang="ko-KR" altLang="en-US" b="0" dirty="0"/>
              <a:t>데이터베이스 연결이 더 이상 필요하지 않으면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해제</a:t>
            </a:r>
            <a:endParaRPr lang="en-US" altLang="ko-KR" b="0" dirty="0"/>
          </a:p>
          <a:p>
            <a:pPr lvl="1"/>
            <a:r>
              <a:rPr lang="ko-KR" altLang="en-US" b="0" dirty="0"/>
              <a:t>데이터베이스 리소스를 사용하지 않기 위해 사용을 끝내자마자 리소스를 해제하는 것이 좋음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Close() </a:t>
            </a:r>
            <a:r>
              <a:rPr lang="ko-KR" altLang="en-US" dirty="0"/>
              <a:t>메소드 사용 예</a:t>
            </a:r>
            <a:r>
              <a:rPr lang="en-US" altLang="ko-KR" dirty="0"/>
              <a:t>: </a:t>
            </a:r>
            <a:r>
              <a:rPr lang="ko-KR" altLang="en-US" dirty="0"/>
              <a:t>데이터베이스의 연결 종료하기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8945A8-E40E-0C23-A946-658E3341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22" y="2753925"/>
            <a:ext cx="5996957" cy="486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D165C2-DB5C-882B-127B-126D8AA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61" y="3922491"/>
            <a:ext cx="5996957" cy="27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147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 연결 닫기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16-1] JDBC API</a:t>
            </a:r>
            <a:r>
              <a:rPr lang="ko-KR" altLang="en-US" b="1" dirty="0">
                <a:solidFill>
                  <a:srgbClr val="0070C0"/>
                </a:solidFill>
              </a:rPr>
              <a:t>로 데이터베이스 접속하기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ko-KR" altLang="en-US" dirty="0"/>
              <a:t>데이터베이스 커넥션 설정하기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A097BB-40E7-5756-EFF3-A0C1A9D6D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964" y="1673805"/>
            <a:ext cx="5478072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49810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 연결 닫기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16-1] JDBC API</a:t>
            </a:r>
            <a:r>
              <a:rPr lang="ko-KR" altLang="en-US" b="1" dirty="0">
                <a:solidFill>
                  <a:srgbClr val="0070C0"/>
                </a:solidFill>
              </a:rPr>
              <a:t>로 데이터베이스 접속하기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43A586-19E8-A19B-647E-5F7C6C3C8C71}"/>
              </a:ext>
            </a:extLst>
          </p:cNvPr>
          <p:cNvGrpSpPr/>
          <p:nvPr/>
        </p:nvGrpSpPr>
        <p:grpSpPr>
          <a:xfrm>
            <a:off x="971601" y="1063425"/>
            <a:ext cx="7200799" cy="5732815"/>
            <a:chOff x="349567" y="1148499"/>
            <a:chExt cx="7200799" cy="573281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EA592C7-9176-3FAC-0565-3360A9A3FEE1}"/>
                </a:ext>
              </a:extLst>
            </p:cNvPr>
            <p:cNvGrpSpPr/>
            <p:nvPr/>
          </p:nvGrpSpPr>
          <p:grpSpPr>
            <a:xfrm>
              <a:off x="349567" y="1148499"/>
              <a:ext cx="5842613" cy="5732815"/>
              <a:chOff x="349567" y="1228883"/>
              <a:chExt cx="5842613" cy="573281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422C4E6-A516-79FF-021B-F93015D48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4562" y="1228883"/>
                <a:ext cx="5827618" cy="462142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B774067-3401-9D29-803B-CC80E4D8E6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6770"/>
              <a:stretch/>
            </p:blipFill>
            <p:spPr>
              <a:xfrm>
                <a:off x="349567" y="5850304"/>
                <a:ext cx="5842613" cy="1111394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1028D7-3E35-152D-D093-806930FB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58" r="44638"/>
            <a:stretch/>
          </p:blipFill>
          <p:spPr>
            <a:xfrm>
              <a:off x="4403232" y="6231718"/>
              <a:ext cx="3147134" cy="630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33567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 연결 닫기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16-1] JDBC API</a:t>
            </a:r>
            <a:r>
              <a:rPr lang="ko-KR" altLang="en-US" b="1" dirty="0">
                <a:solidFill>
                  <a:srgbClr val="0070C0"/>
                </a:solidFill>
              </a:rPr>
              <a:t>로 데이터베이스 접속하기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F308A4-E046-859D-2290-05FEF6D0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99" y="1583795"/>
            <a:ext cx="5477803" cy="35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7768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105151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400" dirty="0"/>
              <a:t>데이터베이스 쿼리 실행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03</a:t>
            </a:r>
          </a:p>
        </p:txBody>
      </p:sp>
    </p:spTree>
    <p:extLst>
      <p:ext uri="{BB962C8B-B14F-4D97-AF65-F5344CB8AC3E}">
        <p14:creationId xmlns:p14="http://schemas.microsoft.com/office/powerpoint/2010/main" val="145072545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Statement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b="0" dirty="0"/>
              <a:t>정적인 쿼리에 사용함</a:t>
            </a:r>
            <a:endParaRPr lang="en-US" altLang="ko-KR" b="0" dirty="0"/>
          </a:p>
          <a:p>
            <a:pPr lvl="1"/>
            <a:r>
              <a:rPr lang="ko-KR" altLang="en-US" b="0" dirty="0"/>
              <a:t>하나의 쿼리를 사용하고 나면 더는 사용할 수 없음</a:t>
            </a:r>
            <a:endParaRPr lang="en-US" altLang="ko-KR" b="0" dirty="0"/>
          </a:p>
          <a:p>
            <a:pPr lvl="1"/>
            <a:r>
              <a:rPr lang="ko-KR" altLang="en-US" b="0" dirty="0"/>
              <a:t>하나의 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즉시 해제해야 함</a:t>
            </a:r>
            <a:endParaRPr lang="en-US" altLang="ko-KR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3042" y="3383995"/>
            <a:ext cx="6753178" cy="155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84576F-7086-D32A-51BA-900F983A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2438890"/>
            <a:ext cx="6870023" cy="5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05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E37D05-C5F3-E59C-B391-B391259DE0C2}"/>
              </a:ext>
            </a:extLst>
          </p:cNvPr>
          <p:cNvSpPr/>
          <p:nvPr/>
        </p:nvSpPr>
        <p:spPr bwMode="auto">
          <a:xfrm>
            <a:off x="5762855" y="836712"/>
            <a:ext cx="3047629" cy="329320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latin typeface="+mj-ea"/>
                <a:ea typeface="+mj-ea"/>
              </a:rPr>
              <a:t>Chapter 16</a:t>
            </a:r>
            <a:endParaRPr lang="en-US" altLang="ko-KR" sz="3200" b="1" baseline="0" dirty="0">
              <a:latin typeface="+mj-ea"/>
              <a:ea typeface="+mj-ea"/>
            </a:endParaRPr>
          </a:p>
          <a:p>
            <a:pPr algn="r" eaLnBrk="1" latinLnBrk="1" hangingPunct="1">
              <a:defRPr/>
            </a:pPr>
            <a:r>
              <a:rPr kumimoji="1" lang="en-US" altLang="ko-KR" sz="3200" b="1" spc="-150" dirty="0">
                <a:latin typeface="+mj-ea"/>
                <a:ea typeface="+mj-ea"/>
              </a:rPr>
              <a:t>JDBC</a:t>
            </a:r>
            <a:r>
              <a:rPr kumimoji="1" lang="ko-KR" altLang="en-US" sz="3200" b="1" spc="-150" dirty="0">
                <a:latin typeface="+mj-ea"/>
                <a:ea typeface="+mj-ea"/>
              </a:rPr>
              <a:t>로</a:t>
            </a:r>
          </a:p>
          <a:p>
            <a:pPr algn="r" eaLnBrk="1" latinLnBrk="1" hangingPunct="1">
              <a:defRPr/>
            </a:pPr>
            <a:r>
              <a:rPr kumimoji="1" lang="ko-KR" altLang="en-US" sz="3200" b="1" spc="-150" dirty="0">
                <a:latin typeface="+mj-ea"/>
                <a:ea typeface="+mj-ea"/>
              </a:rPr>
              <a:t>데이터베이스와 </a:t>
            </a:r>
            <a:endParaRPr kumimoji="1" lang="en-US" altLang="ko-KR" sz="3200" b="1" spc="-150" dirty="0">
              <a:latin typeface="+mj-ea"/>
              <a:ea typeface="+mj-ea"/>
            </a:endParaRPr>
          </a:p>
          <a:p>
            <a:pPr algn="r" eaLnBrk="1" latinLnBrk="1" hangingPunct="1">
              <a:defRPr/>
            </a:pPr>
            <a:r>
              <a:rPr kumimoji="1" lang="en-US" altLang="ko-KR" sz="3200" b="1" spc="-150" dirty="0">
                <a:latin typeface="+mj-ea"/>
                <a:ea typeface="+mj-ea"/>
              </a:rPr>
              <a:t>JSP </a:t>
            </a:r>
            <a:r>
              <a:rPr kumimoji="1" lang="ko-KR" altLang="en-US" sz="3200" b="1" spc="-150" dirty="0">
                <a:latin typeface="+mj-ea"/>
                <a:ea typeface="+mj-ea"/>
              </a:rPr>
              <a:t>연동</a:t>
            </a:r>
            <a:r>
              <a:rPr kumimoji="1" lang="en-US" altLang="ko-KR" sz="3200" b="1" spc="-150" dirty="0">
                <a:latin typeface="+mj-ea"/>
                <a:ea typeface="+mj-ea"/>
              </a:rPr>
              <a:t>:</a:t>
            </a:r>
          </a:p>
          <a:p>
            <a:pPr algn="r" eaLnBrk="1" latinLnBrk="1" hangingPunct="1">
              <a:defRPr/>
            </a:pPr>
            <a:r>
              <a:rPr kumimoji="1" lang="ko-KR" altLang="en-US" sz="3200" b="1" spc="-150" dirty="0">
                <a:latin typeface="+mj-ea"/>
                <a:ea typeface="+mj-ea"/>
              </a:rPr>
              <a:t>도서 조회</a:t>
            </a:r>
            <a:r>
              <a:rPr kumimoji="1" lang="en-US" altLang="ko-KR" sz="3200" b="1" spc="-150" dirty="0">
                <a:latin typeface="+mj-ea"/>
                <a:ea typeface="+mj-ea"/>
              </a:rPr>
              <a:t>, </a:t>
            </a:r>
            <a:r>
              <a:rPr kumimoji="1" lang="ko-KR" altLang="en-US" sz="3200" b="1" spc="-150" dirty="0">
                <a:latin typeface="+mj-ea"/>
                <a:ea typeface="+mj-ea"/>
              </a:rPr>
              <a:t>등록</a:t>
            </a:r>
            <a:r>
              <a:rPr kumimoji="1" lang="en-US" altLang="ko-KR" sz="3200" b="1" spc="-150" dirty="0">
                <a:latin typeface="+mj-ea"/>
                <a:ea typeface="+mj-ea"/>
              </a:rPr>
              <a:t>,</a:t>
            </a:r>
          </a:p>
          <a:p>
            <a:pPr algn="r" eaLnBrk="1" latinLnBrk="1" hangingPunct="1">
              <a:defRPr/>
            </a:pPr>
            <a:r>
              <a:rPr kumimoji="1" lang="ko-KR" altLang="en-US" sz="3200" b="1" spc="-150" dirty="0">
                <a:latin typeface="+mj-ea"/>
                <a:ea typeface="+mj-ea"/>
              </a:rPr>
              <a:t>수정</a:t>
            </a:r>
            <a:r>
              <a:rPr kumimoji="1" lang="en-US" altLang="ko-KR" sz="3200" b="1" spc="-150" dirty="0">
                <a:latin typeface="+mj-ea"/>
                <a:ea typeface="+mj-ea"/>
              </a:rPr>
              <a:t>, </a:t>
            </a:r>
            <a:r>
              <a:rPr kumimoji="1" lang="ko-KR" altLang="en-US" sz="3200" b="1" spc="-150" dirty="0">
                <a:latin typeface="+mj-ea"/>
                <a:ea typeface="+mj-ea"/>
              </a:rPr>
              <a:t>삭제하기</a:t>
            </a:r>
            <a:endParaRPr kumimoji="1" lang="en-US" altLang="ko-KR" sz="32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7468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/>
              <a:t>메소드로 데이터 조회하기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: SELECT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0608A5-27D6-8095-C173-9A77575E2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313765"/>
            <a:ext cx="6870023" cy="524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B0586C-39B4-C20C-1D41-81741903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2564704"/>
            <a:ext cx="6870023" cy="23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79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메소드로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  <a:endParaRPr lang="en-US" altLang="ko-KR" dirty="0"/>
          </a:p>
          <a:p>
            <a:pPr lvl="1"/>
            <a:r>
              <a:rPr lang="en-US" altLang="ko-KR" dirty="0" err="1"/>
              <a:t>executeUpdate</a:t>
            </a:r>
            <a:r>
              <a:rPr lang="en-US" altLang="ko-KR" dirty="0"/>
              <a:t>( ) </a:t>
            </a:r>
            <a:r>
              <a:rPr lang="ko-KR" altLang="en-US" dirty="0"/>
              <a:t>메소드는 </a:t>
            </a:r>
            <a:r>
              <a:rPr lang="en-US" altLang="ko-KR" dirty="0"/>
              <a:t>INSERT, UPDATE, DELETE </a:t>
            </a:r>
            <a:r>
              <a:rPr lang="ko-KR" altLang="en-US" dirty="0"/>
              <a:t>쿼리문을 통해 데이터를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삭제하는 데 사용됨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(</a:t>
            </a:r>
            <a:r>
              <a:rPr lang="ko-KR" altLang="en-US" dirty="0"/>
              <a:t>삽입</a:t>
            </a:r>
            <a:r>
              <a:rPr lang="en-US" altLang="ko-KR" dirty="0"/>
              <a:t>): INSERT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052101-0856-AD28-F8B9-145F80B6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2058184"/>
            <a:ext cx="6870023" cy="5114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B93E7D-0800-8E70-8719-9C84FC395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3415086"/>
            <a:ext cx="6870023" cy="20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95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): UPDATE </a:t>
            </a:r>
            <a:r>
              <a:rPr lang="ko-KR" altLang="en-US" dirty="0" err="1"/>
              <a:t>쿼리문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): DELETE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20780-C1F1-5A14-3BF3-B06B3BF8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178750"/>
            <a:ext cx="6870023" cy="2080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B651A7-A67D-0440-0665-411C3193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3903141"/>
            <a:ext cx="6870023" cy="209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0412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테이블 생성 파일 만들기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/main/webapp/ch16/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 err="1">
                <a:solidFill>
                  <a:schemeClr val="tx1"/>
                </a:solidFill>
              </a:rPr>
              <a:t>Member.sql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6AD1DC-CF8F-C1E6-F5F4-D324F358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337248"/>
            <a:ext cx="6245475" cy="23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6450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0EB385-AB34-0A0D-57A0-8FA9E69D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504369"/>
            <a:ext cx="6245475" cy="40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663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5C63A-D442-FA01-0510-1A761883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919536"/>
            <a:ext cx="6245475" cy="30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567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59EEAD-3E24-FBA4-1F60-A6841FF8E05F}"/>
              </a:ext>
            </a:extLst>
          </p:cNvPr>
          <p:cNvGrpSpPr/>
          <p:nvPr/>
        </p:nvGrpSpPr>
        <p:grpSpPr>
          <a:xfrm>
            <a:off x="1587834" y="1198728"/>
            <a:ext cx="5968332" cy="5576193"/>
            <a:chOff x="1587834" y="1198728"/>
            <a:chExt cx="5968332" cy="55761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994AAD-68F4-D75F-3887-997C196C1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834" y="1198728"/>
              <a:ext cx="5968332" cy="148134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D4B7914-862D-87F6-4B5E-85024501A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834" y="2674376"/>
              <a:ext cx="5968332" cy="4100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66646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8EF28E-7E42-98B3-930A-37943DB0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67" y="2044261"/>
            <a:ext cx="5946864" cy="27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190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/>
              <a:t>객체</a:t>
            </a:r>
            <a:endParaRPr lang="en-US" altLang="ko-KR" b="0" dirty="0"/>
          </a:p>
          <a:p>
            <a:pPr lvl="1"/>
            <a:r>
              <a:rPr lang="ko-KR" altLang="en-US" b="0" dirty="0"/>
              <a:t>동적인 쿼리에 사용함</a:t>
            </a:r>
            <a:endParaRPr lang="en-US" altLang="ko-KR" b="0" dirty="0"/>
          </a:p>
          <a:p>
            <a:pPr lvl="1"/>
            <a:r>
              <a:rPr lang="ko-KR" altLang="en-US" b="0" dirty="0"/>
              <a:t>하나의 객체로 여러 번의 쿼리를 실행할 수 있음</a:t>
            </a:r>
            <a:r>
              <a:rPr lang="en-US" altLang="ko-KR" b="0" dirty="0"/>
              <a:t> </a:t>
            </a:r>
          </a:p>
          <a:p>
            <a:pPr lvl="1"/>
            <a:r>
              <a:rPr lang="ko-KR" altLang="en-US" b="0" dirty="0"/>
              <a:t>동일한 쿼리문을 특정 값만 바꾸어서 여러 번 실행해야 할 때</a:t>
            </a:r>
            <a:r>
              <a:rPr lang="en-US" altLang="ko-KR" b="0" dirty="0"/>
              <a:t> </a:t>
            </a:r>
            <a:r>
              <a:rPr lang="ko-KR" altLang="en-US" b="0" dirty="0"/>
              <a:t>매개변수가 많아서 쿼리문을 정리해야 할 때 유용함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매개변수 </a:t>
            </a:r>
            <a:r>
              <a:rPr lang="en-US" altLang="ko-KR" dirty="0" err="1"/>
              <a:t>sql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데이터베이스에 보낼 </a:t>
            </a:r>
            <a:r>
              <a:rPr lang="ko-KR" altLang="en-US" dirty="0" err="1"/>
              <a:t>쿼리문</a:t>
            </a:r>
            <a:r>
              <a:rPr lang="en-US" altLang="ko-KR" dirty="0"/>
              <a:t>. </a:t>
            </a:r>
            <a:r>
              <a:rPr lang="ko-KR" altLang="en-US" dirty="0"/>
              <a:t>쿼리문에 정해지지 않은 값을 물음표</a:t>
            </a:r>
            <a:r>
              <a:rPr lang="en-US" altLang="ko-KR" dirty="0"/>
              <a:t>(?)</a:t>
            </a:r>
            <a:r>
              <a:rPr lang="ko-KR" altLang="en-US" dirty="0"/>
              <a:t>로 표시함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 물음표에 값을 할당하기 위해 </a:t>
            </a:r>
            <a:r>
              <a:rPr lang="en-US" altLang="ko-KR" dirty="0" err="1"/>
              <a:t>setXxx</a:t>
            </a:r>
            <a:r>
              <a:rPr lang="en-US" altLang="ko-KR" dirty="0"/>
              <a:t>() </a:t>
            </a:r>
            <a:r>
              <a:rPr lang="ko-KR" altLang="en-US" dirty="0"/>
              <a:t>메소드를 사용함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D9A78-6A99-2424-95D0-2E2F0A55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73" y="2798930"/>
            <a:ext cx="6596653" cy="5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194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/>
              <a:t>객체</a:t>
            </a:r>
            <a:endParaRPr lang="en-US" altLang="ko-KR" b="0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F203B0C-16BC-A580-8777-E99FCD1F2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65" y="1223755"/>
            <a:ext cx="6620268" cy="302281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553F72A-CE6F-9419-8FDA-86D775938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65" y="4509120"/>
            <a:ext cx="6620268" cy="151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727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JDBC</a:t>
            </a:r>
            <a:r>
              <a:rPr lang="ko-KR" altLang="en-US" sz="2400" b="1" spc="-150" dirty="0">
                <a:latin typeface="맑은 고딕"/>
              </a:rPr>
              <a:t>의 개요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JDBC </a:t>
            </a:r>
            <a:r>
              <a:rPr lang="ko-KR" altLang="en-US" sz="2400" b="1" spc="-150" dirty="0">
                <a:latin typeface="맑은 고딕"/>
              </a:rPr>
              <a:t>드라이버 로딩 및 </a:t>
            </a:r>
            <a:r>
              <a:rPr lang="en-US" altLang="ko-KR" sz="2400" b="1" spc="-150" dirty="0">
                <a:latin typeface="맑은 고딕"/>
              </a:rPr>
              <a:t>DBMS </a:t>
            </a:r>
            <a:r>
              <a:rPr lang="ko-KR" altLang="en-US" sz="2400" b="1" spc="-150" dirty="0">
                <a:latin typeface="맑은 고딕"/>
              </a:rPr>
              <a:t>접속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2400" b="1" spc="-150" dirty="0">
                <a:latin typeface="맑은 고딕"/>
              </a:rPr>
              <a:t>데이터베이스 쿼리 실행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2400" b="1" spc="-150" dirty="0" err="1">
                <a:latin typeface="맑은 고딕"/>
              </a:rPr>
              <a:t>쿼리문</a:t>
            </a:r>
            <a:r>
              <a:rPr lang="ko-KR" altLang="en-US" sz="2400" b="1" spc="-150" dirty="0">
                <a:latin typeface="맑은 고딕"/>
              </a:rPr>
              <a:t> 실행 결과 값 접근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[</a:t>
            </a:r>
            <a:r>
              <a:rPr lang="ko-KR" altLang="en-US" sz="2400" b="1" spc="-150" dirty="0" err="1">
                <a:latin typeface="맑은 고딕"/>
              </a:rPr>
              <a:t>북마켓</a:t>
            </a:r>
            <a:r>
              <a:rPr lang="en-US" altLang="ko-KR" sz="2400" b="1" spc="-150" dirty="0">
                <a:latin typeface="맑은 고딕"/>
              </a:rPr>
              <a:t>]</a:t>
            </a:r>
            <a:r>
              <a:rPr lang="ko-KR" altLang="en-US" sz="2400" b="1" spc="-150" dirty="0">
                <a:latin typeface="맑은 고딕"/>
              </a:rPr>
              <a:t> 도서 조회</a:t>
            </a:r>
            <a:r>
              <a:rPr lang="en-US" altLang="ko-KR" sz="2400" b="1" spc="-150" dirty="0">
                <a:latin typeface="맑은 고딕"/>
              </a:rPr>
              <a:t>, </a:t>
            </a:r>
            <a:r>
              <a:rPr lang="ko-KR" altLang="en-US" sz="2400" b="1" spc="-150" dirty="0">
                <a:latin typeface="맑은 고딕"/>
              </a:rPr>
              <a:t>등록</a:t>
            </a:r>
            <a:r>
              <a:rPr lang="en-US" altLang="ko-KR" sz="2400" b="1" spc="-150" dirty="0">
                <a:latin typeface="맑은 고딕"/>
              </a:rPr>
              <a:t>, </a:t>
            </a:r>
            <a:r>
              <a:rPr lang="ko-KR" altLang="en-US" sz="2400" b="1" spc="-150" dirty="0">
                <a:latin typeface="맑은 고딕"/>
              </a:rPr>
              <a:t>수정</a:t>
            </a:r>
            <a:r>
              <a:rPr lang="en-US" altLang="ko-KR" sz="2400" b="1" spc="-150" dirty="0">
                <a:latin typeface="맑은 고딕"/>
              </a:rPr>
              <a:t>, </a:t>
            </a:r>
            <a:r>
              <a:rPr lang="ko-KR" altLang="en-US" sz="2400" b="1" spc="-150" dirty="0">
                <a:latin typeface="맑은 고딕"/>
              </a:rPr>
              <a:t>삭제하기</a:t>
            </a:r>
            <a:endParaRPr lang="ko-KR" altLang="ko-KR" sz="2400" b="1" spc="-150" dirty="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executeQuery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조회하기</a:t>
            </a:r>
            <a:endParaRPr lang="en-US" altLang="ko-KR" b="0" dirty="0"/>
          </a:p>
          <a:p>
            <a:pPr lvl="1"/>
            <a:r>
              <a:rPr lang="ko-KR" altLang="en-US" b="0" dirty="0"/>
              <a:t>동적인 </a:t>
            </a:r>
            <a:r>
              <a:rPr lang="en-US" altLang="ko-KR" b="0" dirty="0"/>
              <a:t>SELECT </a:t>
            </a:r>
            <a:r>
              <a:rPr lang="ko-KR" altLang="en-US" b="0" dirty="0"/>
              <a:t>쿼리문을 통해 데이터를 검색하는 데 사용함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: SELECT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07B82-C8F3-5C9C-236B-13BC4F41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99" y="1583795"/>
            <a:ext cx="5989801" cy="465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E794B6-4112-1155-CC93-486890A0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99" y="2906790"/>
            <a:ext cx="5989801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3318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executeUpdate</a:t>
            </a:r>
            <a:r>
              <a:rPr lang="en-US" altLang="ko-KR" b="0" dirty="0"/>
              <a:t>() </a:t>
            </a:r>
            <a:r>
              <a:rPr lang="ko-KR" altLang="en-US" b="0" dirty="0"/>
              <a:t>메소드로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en-US" altLang="ko-KR" b="0" dirty="0"/>
          </a:p>
          <a:p>
            <a:pPr lvl="1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/>
              <a:t>메소드는 </a:t>
            </a:r>
            <a:r>
              <a:rPr lang="en-US" altLang="ko-KR" b="0" dirty="0"/>
              <a:t>INSERT, UPDATE, </a:t>
            </a:r>
            <a:r>
              <a:rPr lang="en-US" altLang="ko-KR" dirty="0"/>
              <a:t>DELETE </a:t>
            </a:r>
            <a:r>
              <a:rPr lang="ko-KR" altLang="en-US" b="0" dirty="0"/>
              <a:t>쿼리문을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사용함</a:t>
            </a:r>
            <a:endParaRPr lang="en-US" altLang="ko-KR" b="0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(</a:t>
            </a:r>
            <a:r>
              <a:rPr lang="ko-KR" altLang="en-US" dirty="0"/>
              <a:t>삽입</a:t>
            </a:r>
            <a:r>
              <a:rPr lang="en-US" altLang="ko-KR" dirty="0"/>
              <a:t>): INSERT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4739EF-2707-628C-F711-F46EC151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99" y="1943835"/>
            <a:ext cx="5989801" cy="472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6B92D-2633-4758-672B-E31C7E3A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42" y="3100129"/>
            <a:ext cx="6004114" cy="29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6059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executeUpdate</a:t>
            </a:r>
            <a:r>
              <a:rPr lang="en-US" altLang="ko-KR" b="0" dirty="0"/>
              <a:t>() </a:t>
            </a:r>
            <a:r>
              <a:rPr lang="ko-KR" altLang="en-US" b="0" dirty="0"/>
              <a:t>메소드 사용 예</a:t>
            </a:r>
            <a:r>
              <a:rPr lang="en-US" altLang="ko-KR" b="0" dirty="0"/>
              <a:t>(</a:t>
            </a:r>
            <a:r>
              <a:rPr lang="ko-KR" altLang="en-US" b="0" dirty="0"/>
              <a:t>수정</a:t>
            </a:r>
            <a:r>
              <a:rPr lang="en-US" altLang="ko-KR" b="0" dirty="0"/>
              <a:t>): UPDATE </a:t>
            </a:r>
            <a:r>
              <a:rPr lang="ko-KR" altLang="en-US" b="0" dirty="0" err="1"/>
              <a:t>쿼리문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260DC1-64E5-737D-DD78-8FF8E922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42" y="1358770"/>
            <a:ext cx="6004114" cy="27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262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executeUpdate</a:t>
            </a:r>
            <a:r>
              <a:rPr lang="en-US" altLang="ko-KR" b="0" dirty="0"/>
              <a:t>() </a:t>
            </a:r>
            <a:r>
              <a:rPr lang="ko-KR" altLang="en-US" b="0" dirty="0"/>
              <a:t>메소드 사용 예</a:t>
            </a:r>
            <a:r>
              <a:rPr lang="en-US" altLang="ko-KR" b="0" dirty="0"/>
              <a:t>(</a:t>
            </a:r>
            <a:r>
              <a:rPr lang="ko-KR" altLang="en-US" b="0" dirty="0"/>
              <a:t>삭제</a:t>
            </a:r>
            <a:r>
              <a:rPr lang="en-US" altLang="ko-KR" b="0" dirty="0"/>
              <a:t>): DELETE </a:t>
            </a:r>
            <a:r>
              <a:rPr lang="ko-KR" altLang="en-US" b="0" dirty="0" err="1"/>
              <a:t>쿼리문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52C8CD-27F0-7E67-5255-6EB71446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42" y="1403775"/>
            <a:ext cx="6004114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545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16-3]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8ED8B-0D62-43DE-0847-2819A333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78" y="1268760"/>
            <a:ext cx="5982645" cy="1839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4ACE8E-DF4C-C84B-2DB5-36786CDF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03" y="3155547"/>
            <a:ext cx="5954020" cy="3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632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16-3]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D4FEBF-C775-64D4-C370-43BFB3408273}"/>
              </a:ext>
            </a:extLst>
          </p:cNvPr>
          <p:cNvGrpSpPr/>
          <p:nvPr/>
        </p:nvGrpSpPr>
        <p:grpSpPr>
          <a:xfrm>
            <a:off x="1599728" y="1416846"/>
            <a:ext cx="5954069" cy="5238393"/>
            <a:chOff x="1599728" y="1258665"/>
            <a:chExt cx="5954069" cy="52383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47816E-C633-72FC-48DF-59F690D5F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9777" y="1258665"/>
              <a:ext cx="5954020" cy="204669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EBEE5B3-4BF9-2770-708F-E9138065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9728" y="3305360"/>
              <a:ext cx="5954020" cy="3191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66680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400" dirty="0" err="1"/>
              <a:t>쿼리문</a:t>
            </a:r>
            <a:r>
              <a:rPr lang="ko-KR" altLang="en-US" sz="4400" dirty="0"/>
              <a:t> 실행 결과 값 접근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04</a:t>
            </a:r>
          </a:p>
        </p:txBody>
      </p:sp>
    </p:spTree>
    <p:extLst>
      <p:ext uri="{BB962C8B-B14F-4D97-AF65-F5344CB8AC3E}">
        <p14:creationId xmlns:p14="http://schemas.microsoft.com/office/powerpoint/2010/main" val="12403658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테이블 형태로 가진 객체</a:t>
            </a:r>
            <a:endParaRPr lang="en-US" altLang="ko-KR" b="0" dirty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/>
              <a:t>객체를 사용하는 경우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객체를 사용하는 경우</a:t>
            </a:r>
            <a:endParaRPr lang="en-US" altLang="ko-KR" dirty="0"/>
          </a:p>
          <a:p>
            <a:pPr lvl="1"/>
            <a:endParaRPr lang="en-US" altLang="ko-KR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55B387-B2D6-CEE2-C655-1E463470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09" y="2348880"/>
            <a:ext cx="6588781" cy="511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25A587-1564-7678-5B13-E9C28778B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74" y="3600273"/>
            <a:ext cx="6596653" cy="5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027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endParaRPr lang="en-US" altLang="ko-KR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55B387-B2D6-CEE2-C655-1E463470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09" y="2348880"/>
            <a:ext cx="6588781" cy="51167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3826C-57E2-BA14-0CA4-A7C49B4D4DC5}"/>
              </a:ext>
            </a:extLst>
          </p:cNvPr>
          <p:cNvGrpSpPr/>
          <p:nvPr/>
        </p:nvGrpSpPr>
        <p:grpSpPr>
          <a:xfrm>
            <a:off x="1277609" y="1594083"/>
            <a:ext cx="6661746" cy="3669833"/>
            <a:chOff x="1205109" y="1250125"/>
            <a:chExt cx="6661746" cy="3669833"/>
          </a:xfrm>
        </p:grpSpPr>
        <p:pic>
          <p:nvPicPr>
            <p:cNvPr id="5" name="그림 4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998F349-DA17-01D1-0A21-9BACE7B83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227" y="1250125"/>
              <a:ext cx="6659628" cy="2463905"/>
            </a:xfrm>
            <a:prstGeom prst="rect">
              <a:avLst/>
            </a:prstGeom>
          </p:spPr>
        </p:pic>
        <p:pic>
          <p:nvPicPr>
            <p:cNvPr id="8" name="그림 7" descr="텍스트, 폰트, 영수증, 라인이(가) 표시된 사진&#10;&#10;자동 생성된 설명">
              <a:extLst>
                <a:ext uri="{FF2B5EF4-FFF2-40B4-BE49-F238E27FC236}">
                  <a16:creationId xmlns:a16="http://schemas.microsoft.com/office/drawing/2014/main" id="{3ED9CA76-A99D-ADD6-CEF4-051ACFC4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109" y="3644710"/>
              <a:ext cx="6651756" cy="1275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232441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: SELECT </a:t>
            </a:r>
            <a:r>
              <a:rPr lang="ko-KR" altLang="en-US" dirty="0" err="1"/>
              <a:t>쿼리문</a:t>
            </a:r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E21D43-BFBA-F32D-BCF0-2541764C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99" y="1403775"/>
            <a:ext cx="5989801" cy="32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2828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8001889" cy="410445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JDBC</a:t>
            </a:r>
            <a:r>
              <a:rPr lang="ko-KR" altLang="en-US" dirty="0"/>
              <a:t>의 개념을 이해합니다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JDBC </a:t>
            </a:r>
            <a:r>
              <a:rPr lang="ko-KR" altLang="en-US" dirty="0"/>
              <a:t>드라이버 로딩 및 </a:t>
            </a:r>
            <a:r>
              <a:rPr lang="en-US" altLang="ko-KR" dirty="0"/>
              <a:t>DBMS </a:t>
            </a:r>
            <a:r>
              <a:rPr lang="ko-KR" altLang="en-US" dirty="0"/>
              <a:t>접속 방법을 익힙니다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데이터베이스 쿼리 실행 방법을 익힙니다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쿼리문</a:t>
            </a:r>
            <a:r>
              <a:rPr lang="ko-KR" altLang="en-US" dirty="0"/>
              <a:t> 실행 결과 값을 가져오는 방법을 익힙니다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북마켓의 도서 조회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페이지를 만듭니다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16-4] 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75C64-4F1A-442E-05FA-ED86AEA8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30" y="1291819"/>
            <a:ext cx="5474139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6554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16-4] 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22979B-0F73-4794-F11B-B83280AB7839}"/>
              </a:ext>
            </a:extLst>
          </p:cNvPr>
          <p:cNvGrpSpPr/>
          <p:nvPr/>
        </p:nvGrpSpPr>
        <p:grpSpPr>
          <a:xfrm>
            <a:off x="1804994" y="1263070"/>
            <a:ext cx="5422336" cy="5568711"/>
            <a:chOff x="1804994" y="1253545"/>
            <a:chExt cx="5422336" cy="55687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52E27A-311F-A6F6-E3F2-2BF0D0480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8079" y="1253545"/>
              <a:ext cx="5419251" cy="20623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DBF56EE-8CFD-E1C8-0A96-4A7D7F798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4994" y="3283153"/>
              <a:ext cx="5412745" cy="3539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3589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16-5]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1CD19-58A4-CB14-CBE1-1AC300FB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49" y="1448780"/>
            <a:ext cx="54947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1356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16-5]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0A3498-FF8B-F75F-2554-98ECA008A1D4}"/>
              </a:ext>
            </a:extLst>
          </p:cNvPr>
          <p:cNvGrpSpPr/>
          <p:nvPr/>
        </p:nvGrpSpPr>
        <p:grpSpPr>
          <a:xfrm>
            <a:off x="1856733" y="1375200"/>
            <a:ext cx="5306440" cy="5503919"/>
            <a:chOff x="1856733" y="1539972"/>
            <a:chExt cx="5306440" cy="55039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2834CC-ED96-9B10-7871-D989C7237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734" y="1539972"/>
              <a:ext cx="5306439" cy="265640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C8C777-90A1-4A76-4110-55676CC5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6733" y="4196377"/>
              <a:ext cx="5306439" cy="2847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14571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16-6]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5FA5AC-68BB-0A60-4102-7E89BE46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47" y="1426834"/>
            <a:ext cx="5550907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528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16-6]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2C805C-413F-CB04-5C7F-5024D4934DCC}"/>
              </a:ext>
            </a:extLst>
          </p:cNvPr>
          <p:cNvGrpSpPr/>
          <p:nvPr/>
        </p:nvGrpSpPr>
        <p:grpSpPr>
          <a:xfrm>
            <a:off x="327498" y="1382667"/>
            <a:ext cx="8489004" cy="5412746"/>
            <a:chOff x="337243" y="1382667"/>
            <a:chExt cx="8489004" cy="5412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B742FA-559C-B194-14DF-0C931D70E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243" y="1382667"/>
              <a:ext cx="5419251" cy="270637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886EB7-4526-77FB-437C-5D3423CEA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48" b="46954"/>
            <a:stretch/>
          </p:blipFill>
          <p:spPr>
            <a:xfrm>
              <a:off x="337243" y="4089040"/>
              <a:ext cx="5419251" cy="270637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562D322-4F9C-841A-156E-5667CFE18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85" r="41863"/>
            <a:stretch/>
          </p:blipFill>
          <p:spPr>
            <a:xfrm>
              <a:off x="5610704" y="1397162"/>
              <a:ext cx="3215543" cy="2386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00564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16-7]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195FA5-3551-FEC7-449C-EAD6AF70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47" y="1448780"/>
            <a:ext cx="5759507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0111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16-7]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6EC32-FCE9-4065-FDEE-3B31B6C0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32" y="1561849"/>
            <a:ext cx="558133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5943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16-7]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650BF9-2D80-2BD0-D62A-91CBFD91D4E7}"/>
              </a:ext>
            </a:extLst>
          </p:cNvPr>
          <p:cNvGrpSpPr/>
          <p:nvPr/>
        </p:nvGrpSpPr>
        <p:grpSpPr>
          <a:xfrm>
            <a:off x="1591411" y="1940495"/>
            <a:ext cx="5961176" cy="3442168"/>
            <a:chOff x="1591411" y="1940495"/>
            <a:chExt cx="5961176" cy="34421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5922C8-CE12-9700-E2E9-0AC4ABCAA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411" y="1940495"/>
              <a:ext cx="5961176" cy="297701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DB1A66-36DA-53D7-30CD-5F4641C6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1411" y="4917505"/>
              <a:ext cx="5961176" cy="465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84790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16-8]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14DAD-AAFA-A93F-EA37-F3FF406E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11" y="1091602"/>
            <a:ext cx="568837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494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/>
              <a:t>Section 01</a:t>
            </a:r>
            <a:endParaRPr lang="ko-KR" altLang="en-US" u="sn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16-8]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A6A614-A728-483D-7F23-D001EE0E0065}"/>
              </a:ext>
            </a:extLst>
          </p:cNvPr>
          <p:cNvGrpSpPr/>
          <p:nvPr/>
        </p:nvGrpSpPr>
        <p:grpSpPr>
          <a:xfrm>
            <a:off x="1758521" y="1223755"/>
            <a:ext cx="5626959" cy="5605860"/>
            <a:chOff x="1691680" y="1223755"/>
            <a:chExt cx="5626959" cy="56058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E85110-EE3A-CD79-BF06-05C6812A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680" y="1223755"/>
              <a:ext cx="5624817" cy="28022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D5DC18-9BDC-D3E3-F419-15A1022E3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1967"/>
            <a:stretch/>
          </p:blipFill>
          <p:spPr>
            <a:xfrm>
              <a:off x="1707326" y="4027335"/>
              <a:ext cx="5611313" cy="2802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91769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16-8]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F5EFA8-490E-89F7-7FF1-4BF054DB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68" y="1763815"/>
            <a:ext cx="5946864" cy="39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9088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16-9]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BD066-F43A-7915-7175-A85DCAA81B62}"/>
              </a:ext>
            </a:extLst>
          </p:cNvPr>
          <p:cNvGrpSpPr/>
          <p:nvPr/>
        </p:nvGrpSpPr>
        <p:grpSpPr>
          <a:xfrm>
            <a:off x="1577101" y="1385151"/>
            <a:ext cx="5843830" cy="5468022"/>
            <a:chOff x="1577101" y="1375626"/>
            <a:chExt cx="5843830" cy="54680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63EB7A-8B3C-3C41-E194-50EF14F1F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101" y="1375626"/>
              <a:ext cx="5843830" cy="41472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9E1A44-6BB5-1A48-3FAC-71E7C598B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106"/>
            <a:stretch/>
          </p:blipFill>
          <p:spPr>
            <a:xfrm>
              <a:off x="1591064" y="5503050"/>
              <a:ext cx="5815903" cy="1340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01203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16-9]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F14FE-9F97-0B7C-D634-ACAC8D1F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21" y="1473736"/>
            <a:ext cx="5556159" cy="53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9986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16-9]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40404A-344B-AEC5-B8AB-EBE06164C8E2}"/>
              </a:ext>
            </a:extLst>
          </p:cNvPr>
          <p:cNvGrpSpPr/>
          <p:nvPr/>
        </p:nvGrpSpPr>
        <p:grpSpPr>
          <a:xfrm>
            <a:off x="1605530" y="2136033"/>
            <a:ext cx="5966416" cy="2926916"/>
            <a:chOff x="1605530" y="2136033"/>
            <a:chExt cx="5966416" cy="29269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301807-0F47-6D67-88F4-F2462D9D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5530" y="2136033"/>
              <a:ext cx="5961176" cy="13310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439CA61-8FA5-64B3-4192-F7D84E22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0770" y="3467100"/>
              <a:ext cx="5961176" cy="1595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00370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902878" cy="145655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rgbClr val="0082C6"/>
                </a:solidFill>
              </a:rPr>
              <a:t>[</a:t>
            </a:r>
            <a:r>
              <a:rPr lang="ko-KR" altLang="en-US" sz="4000" dirty="0" err="1">
                <a:solidFill>
                  <a:srgbClr val="0082C6"/>
                </a:solidFill>
              </a:rPr>
              <a:t>북마켓</a:t>
            </a:r>
            <a:r>
              <a:rPr lang="en-US" altLang="ko-KR" sz="4000" dirty="0">
                <a:solidFill>
                  <a:srgbClr val="0082C6"/>
                </a:solidFill>
              </a:rPr>
              <a:t>] </a:t>
            </a:r>
            <a:r>
              <a:rPr lang="ko-KR" altLang="en-US" sz="4000" dirty="0"/>
              <a:t>도서 조회</a:t>
            </a:r>
            <a:r>
              <a:rPr lang="en-US" altLang="ko-KR" sz="4000" dirty="0"/>
              <a:t>, </a:t>
            </a:r>
            <a:r>
              <a:rPr lang="ko-KR" altLang="en-US" sz="4000" dirty="0"/>
              <a:t>등록</a:t>
            </a:r>
            <a:r>
              <a:rPr lang="en-US" altLang="ko-KR" sz="4000" dirty="0"/>
              <a:t>, </a:t>
            </a:r>
            <a:r>
              <a:rPr lang="ko-KR" altLang="en-US" sz="4000" dirty="0"/>
              <a:t>수정</a:t>
            </a:r>
            <a:r>
              <a:rPr lang="en-US" altLang="ko-KR" sz="4000" dirty="0"/>
              <a:t>, </a:t>
            </a:r>
            <a:r>
              <a:rPr lang="ko-KR" altLang="en-US" sz="4000" dirty="0"/>
              <a:t>삭제하기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프로젝트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A00592-8DC7-3737-ED7A-A4121F788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548" y="1661872"/>
            <a:ext cx="6378900" cy="403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296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프로젝트 실행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AD5706-EE99-87C9-C66F-DAF26C30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1133745"/>
            <a:ext cx="6020080" cy="32403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6B518E-1F59-DDDC-4118-E5F767BEC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3817" y="3261419"/>
            <a:ext cx="6040183" cy="35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964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데이터베이스 커넥션하기</a:t>
            </a:r>
            <a:endParaRPr lang="en-US" altLang="ko-KR" dirty="0">
              <a:solidFill>
                <a:schemeClr val="tx1"/>
              </a:solidFill>
            </a:endParaRPr>
          </a:p>
          <a:p>
            <a:pPr marL="1314570" lvl="2" indent="-342900"/>
            <a:r>
              <a:rPr lang="ko-KR" altLang="en-US" dirty="0">
                <a:solidFill>
                  <a:schemeClr val="tx1"/>
                </a:solidFill>
              </a:rPr>
              <a:t>커넥션 이름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Market_Conn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데이터베이스 이름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BookMarketDB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972EB7-356A-9EA5-F38E-D4DD30A2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4990" y="2539435"/>
            <a:ext cx="5954020" cy="177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5841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데이터베이스 연결 페이지 만들기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C2C339-B690-8E98-8ED8-44C15609FE7D}"/>
              </a:ext>
            </a:extLst>
          </p:cNvPr>
          <p:cNvGrpSpPr/>
          <p:nvPr/>
        </p:nvGrpSpPr>
        <p:grpSpPr>
          <a:xfrm>
            <a:off x="1591412" y="1673805"/>
            <a:ext cx="5970701" cy="4426890"/>
            <a:chOff x="1591412" y="1673805"/>
            <a:chExt cx="5970701" cy="44268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83A3CDC-A45D-E8B0-ECB2-9AB6BBB8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412" y="1673805"/>
              <a:ext cx="5961176" cy="14741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95F1DB-6F4E-24F4-E642-1B3A2E76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937" y="3130841"/>
              <a:ext cx="5961176" cy="2969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89644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JDBC</a:t>
            </a:r>
            <a:r>
              <a:rPr lang="ko-KR" altLang="en-US" dirty="0"/>
              <a:t>의 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Connectivity)</a:t>
            </a:r>
          </a:p>
          <a:p>
            <a:pPr lvl="1"/>
            <a:r>
              <a:rPr lang="ko-KR" altLang="en-US" b="0" dirty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작업을 처리할 수 있도록 도와주는 자바 표준 인터페이스</a:t>
            </a:r>
            <a:endParaRPr lang="en-US" altLang="ko-KR" b="0" dirty="0"/>
          </a:p>
          <a:p>
            <a:pPr lvl="1"/>
            <a:r>
              <a:rPr lang="ko-KR" altLang="en-US" b="0" dirty="0" err="1"/>
              <a:t>관계형</a:t>
            </a:r>
            <a:r>
              <a:rPr lang="ko-KR" altLang="en-US" b="0" dirty="0"/>
              <a:t> 데이터베이스 시스템에 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라이브러리</a:t>
            </a:r>
            <a:endParaRPr lang="en-US" altLang="ko-KR" b="0" dirty="0"/>
          </a:p>
          <a:p>
            <a:pPr lvl="1"/>
            <a:r>
              <a:rPr lang="en-US" altLang="ko-KR" b="0" dirty="0"/>
              <a:t>JDBC API</a:t>
            </a:r>
            <a:r>
              <a:rPr lang="ko-KR" altLang="en-US" b="0" dirty="0"/>
              <a:t>를 사용하면 </a:t>
            </a:r>
            <a:r>
              <a:rPr lang="en-US" altLang="ko-KR" b="0" dirty="0"/>
              <a:t>DBMS</a:t>
            </a:r>
            <a:r>
              <a:rPr lang="ko-KR" altLang="en-US" b="0" dirty="0"/>
              <a:t>의 종류에 상관없이 데이터베이스 작업을 처리할 수 있</a:t>
            </a:r>
            <a:r>
              <a:rPr lang="ko-KR" altLang="en-US" dirty="0"/>
              <a:t>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192" y="3422749"/>
            <a:ext cx="6431614" cy="28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>
                <a:solidFill>
                  <a:schemeClr val="tx1"/>
                </a:solidFill>
              </a:rPr>
              <a:t>관리자 접근 페이지 수정하기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D47323-2CA6-1F15-8F36-49A9F39B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78" y="2083621"/>
            <a:ext cx="5982645" cy="269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6336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dirty="0">
                <a:solidFill>
                  <a:schemeClr val="tx1"/>
                </a:solidFill>
              </a:rPr>
              <a:t>메뉴 페이지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6EF077-BBAB-B2F5-F366-801E620B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399" y="1426834"/>
            <a:ext cx="521520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1795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>
                <a:solidFill>
                  <a:schemeClr val="tx1"/>
                </a:solidFill>
              </a:rPr>
              <a:t>도서 목록 페이지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039B71C-AB4C-8946-3C09-2523258DB792}"/>
              </a:ext>
            </a:extLst>
          </p:cNvPr>
          <p:cNvGrpSpPr/>
          <p:nvPr/>
        </p:nvGrpSpPr>
        <p:grpSpPr>
          <a:xfrm>
            <a:off x="1590237" y="1630293"/>
            <a:ext cx="5963526" cy="4479827"/>
            <a:chOff x="1591411" y="1630293"/>
            <a:chExt cx="5963526" cy="44798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8D1CE97-ED0C-BE64-B9DA-FED83522E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411" y="1630293"/>
              <a:ext cx="5961176" cy="105197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007CCB-86CF-A9C8-E9C0-856B0C316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3761" y="2682265"/>
              <a:ext cx="5961176" cy="3427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57869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F339D4-AFD1-AEC1-63B8-CDC2117B662F}"/>
              </a:ext>
            </a:extLst>
          </p:cNvPr>
          <p:cNvGrpSpPr/>
          <p:nvPr/>
        </p:nvGrpSpPr>
        <p:grpSpPr>
          <a:xfrm>
            <a:off x="1591412" y="1268760"/>
            <a:ext cx="5961176" cy="5310590"/>
            <a:chOff x="1691680" y="1178750"/>
            <a:chExt cx="5961176" cy="53105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56BB25-752F-1F74-89D0-A1DA20AE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680" y="1178750"/>
              <a:ext cx="5961176" cy="50380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C2A015-13ED-79CB-9CD4-3BE63C04F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844"/>
            <a:stretch/>
          </p:blipFill>
          <p:spPr>
            <a:xfrm>
              <a:off x="1691680" y="6216766"/>
              <a:ext cx="5961176" cy="272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65568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C2A015-13ED-79CB-9CD4-3BE63C04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8"/>
          <a:stretch/>
        </p:blipFill>
        <p:spPr>
          <a:xfrm>
            <a:off x="1591412" y="2483894"/>
            <a:ext cx="5961176" cy="27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4378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16-11]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새로운 도서 등록하기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페이지 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AFCD6E-4633-0CB7-6D5F-C80A7E234B17}"/>
              </a:ext>
            </a:extLst>
          </p:cNvPr>
          <p:cNvGrpSpPr/>
          <p:nvPr/>
        </p:nvGrpSpPr>
        <p:grpSpPr>
          <a:xfrm>
            <a:off x="1584256" y="1898830"/>
            <a:ext cx="5977857" cy="2905446"/>
            <a:chOff x="1584256" y="1898830"/>
            <a:chExt cx="5977857" cy="29054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FEC1728-CD42-8FB7-A19F-48A4F799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256" y="1898830"/>
              <a:ext cx="5975488" cy="10734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8F165E-85FE-2D55-949D-7FF37411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937" y="2972271"/>
              <a:ext cx="5961176" cy="1832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14300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16-11]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새로운 도서 등록하기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도서 등록 처리 페이지 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CEB95-342B-C99C-7F29-7999D25C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80" y="1561849"/>
            <a:ext cx="5936441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3445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16-11]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새로운 도서 등록하기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4BB261-C5BA-74ED-B40B-C8390AC6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34" y="1475338"/>
            <a:ext cx="5968332" cy="39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6941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페이지 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5ACF69-CD0B-EC96-F340-BBB1C897FA62}"/>
              </a:ext>
            </a:extLst>
          </p:cNvPr>
          <p:cNvGrpSpPr/>
          <p:nvPr/>
        </p:nvGrpSpPr>
        <p:grpSpPr>
          <a:xfrm>
            <a:off x="1591412" y="1943835"/>
            <a:ext cx="5961176" cy="2718707"/>
            <a:chOff x="1591411" y="1583795"/>
            <a:chExt cx="5961176" cy="27187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5BDDA7E-4EFD-7B9F-0C39-58B929FC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411" y="1583795"/>
              <a:ext cx="5961176" cy="130959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EC047E-1611-668E-BDE7-1516CFB3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1411" y="2871247"/>
              <a:ext cx="5961176" cy="1431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72533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웹 애플리케이션 배포 설명자 </a:t>
            </a:r>
            <a:r>
              <a:rPr lang="en-US" altLang="ko-KR" dirty="0">
                <a:solidFill>
                  <a:schemeClr val="tx1"/>
                </a:solidFill>
              </a:rPr>
              <a:t>web.xml </a:t>
            </a:r>
            <a:r>
              <a:rPr lang="ko-KR" altLang="en-US" dirty="0">
                <a:solidFill>
                  <a:schemeClr val="tx1"/>
                </a:solidFill>
              </a:rPr>
              <a:t>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2A3CA2-41F9-43AC-F64C-BB544FBC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78" y="2078850"/>
            <a:ext cx="5982645" cy="24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4156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JDBC</a:t>
            </a:r>
            <a:r>
              <a:rPr lang="ko-KR" altLang="en-US" dirty="0"/>
              <a:t>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연동</a:t>
            </a:r>
            <a:endParaRPr lang="en-US" altLang="ko-KR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/>
              <a:t>임포트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0" dirty="0"/>
              <a:t>JDBC </a:t>
            </a:r>
            <a:r>
              <a:rPr lang="ko-KR" altLang="en-US" b="0" dirty="0"/>
              <a:t>드라이버 로딩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데이터베이스 접속을 위한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 생성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쿼리문을 실행하기 위한 </a:t>
            </a:r>
            <a:r>
              <a:rPr lang="en-US" altLang="ko-KR" b="0" dirty="0"/>
              <a:t>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br>
              <a:rPr lang="en-US" altLang="ko-KR" dirty="0"/>
            </a:br>
            <a:r>
              <a:rPr lang="ko-KR" altLang="en-US" b="0" dirty="0"/>
              <a:t>객체 생성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쿼리 실행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쿼리 실행의 결과 값</a:t>
            </a:r>
            <a:r>
              <a:rPr lang="en-US" altLang="ko-KR" b="0" dirty="0"/>
              <a:t>(</a:t>
            </a:r>
            <a:r>
              <a:rPr lang="en-US" altLang="ko-KR" b="0" dirty="0" err="1"/>
              <a:t>int</a:t>
            </a:r>
            <a:r>
              <a:rPr lang="en-US" altLang="ko-KR" b="0" dirty="0"/>
              <a:t>, </a:t>
            </a:r>
            <a:r>
              <a:rPr lang="en-US" altLang="ko-KR" b="0" dirty="0" err="1"/>
              <a:t>ResultSet</a:t>
            </a:r>
            <a:r>
              <a:rPr lang="en-US" altLang="ko-KR" b="0" dirty="0"/>
              <a:t>) </a:t>
            </a:r>
            <a:r>
              <a:rPr lang="ko-KR" altLang="en-US" b="0" dirty="0"/>
              <a:t>사용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사용된 객체</a:t>
            </a:r>
            <a:r>
              <a:rPr lang="en-US" altLang="ko-KR" b="0" dirty="0"/>
              <a:t>(</a:t>
            </a:r>
            <a:r>
              <a:rPr lang="en-US" altLang="ko-KR" b="0" dirty="0" err="1"/>
              <a:t>ResultSet</a:t>
            </a:r>
            <a:r>
              <a:rPr lang="en-US" altLang="ko-KR" b="0" dirty="0"/>
              <a:t>, 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r>
              <a:rPr lang="en-US" altLang="ko-KR" b="0" dirty="0"/>
              <a:t>, </a:t>
            </a:r>
            <a:br>
              <a:rPr lang="en-US" altLang="ko-KR" dirty="0"/>
            </a:br>
            <a:r>
              <a:rPr lang="en-US" altLang="ko-KR" b="0" dirty="0"/>
              <a:t>Connection) </a:t>
            </a:r>
            <a:r>
              <a:rPr lang="ko-KR" altLang="en-US" b="0" dirty="0"/>
              <a:t>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2358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>
                <a:solidFill>
                  <a:schemeClr val="tx1"/>
                </a:solidFill>
              </a:rPr>
              <a:t>도서 편집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DD8786-AEC1-A2BD-DD7F-E880584CC6AF}"/>
              </a:ext>
            </a:extLst>
          </p:cNvPr>
          <p:cNvGrpSpPr/>
          <p:nvPr/>
        </p:nvGrpSpPr>
        <p:grpSpPr>
          <a:xfrm>
            <a:off x="1587834" y="1447611"/>
            <a:ext cx="5968332" cy="5410389"/>
            <a:chOff x="1689329" y="1552225"/>
            <a:chExt cx="5968332" cy="54103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C9A4FA-C4A2-7D6C-B965-712B6350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9329" y="1552225"/>
              <a:ext cx="5968332" cy="174613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EF958E-F5C7-AC15-7ADB-520E53FBB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485" y="3298601"/>
              <a:ext cx="5961176" cy="366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94314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EEEA40-5664-C1DE-A71D-2D4401E679C6}"/>
              </a:ext>
            </a:extLst>
          </p:cNvPr>
          <p:cNvGrpSpPr/>
          <p:nvPr/>
        </p:nvGrpSpPr>
        <p:grpSpPr>
          <a:xfrm>
            <a:off x="1756523" y="1183404"/>
            <a:ext cx="5630954" cy="5638852"/>
            <a:chOff x="1586879" y="1024492"/>
            <a:chExt cx="5630954" cy="56388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EE74D8-4564-BBF9-2DFC-F42EFBC56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6879" y="1024492"/>
              <a:ext cx="5630954" cy="454261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F5C6BA-037B-5DA0-F5E3-10D3034CA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8244"/>
            <a:stretch/>
          </p:blipFill>
          <p:spPr>
            <a:xfrm>
              <a:off x="1593639" y="5567109"/>
              <a:ext cx="5624194" cy="1096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54417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506FEA-2196-0775-BE1A-3F6B3C0E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12" y="1628800"/>
            <a:ext cx="5961176" cy="37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329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dirty="0">
                <a:solidFill>
                  <a:schemeClr val="tx1"/>
                </a:solidFill>
              </a:rPr>
              <a:t>도서 수정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93E95-6BA6-A302-8787-8AB0F490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17"/>
          <a:stretch/>
        </p:blipFill>
        <p:spPr>
          <a:xfrm>
            <a:off x="1781560" y="1541652"/>
            <a:ext cx="5580881" cy="50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3149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159223-780B-4258-6446-3A0A3AFBDD71}"/>
              </a:ext>
            </a:extLst>
          </p:cNvPr>
          <p:cNvGrpSpPr/>
          <p:nvPr/>
        </p:nvGrpSpPr>
        <p:grpSpPr>
          <a:xfrm>
            <a:off x="1885867" y="1180206"/>
            <a:ext cx="5372265" cy="5624910"/>
            <a:chOff x="1885868" y="1113314"/>
            <a:chExt cx="5372265" cy="56249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2C6C96-F2B9-2F1B-8959-8BEFDF49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5868" y="1113314"/>
              <a:ext cx="5372265" cy="247356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284A97-A343-2974-F58F-C3666B0B2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67" b="37093"/>
            <a:stretch/>
          </p:blipFill>
          <p:spPr>
            <a:xfrm>
              <a:off x="1885868" y="3596400"/>
              <a:ext cx="5372264" cy="3141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07902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B0A896-AA53-FC96-7B5B-E36E535C8E78}"/>
              </a:ext>
            </a:extLst>
          </p:cNvPr>
          <p:cNvGrpSpPr/>
          <p:nvPr/>
        </p:nvGrpSpPr>
        <p:grpSpPr>
          <a:xfrm>
            <a:off x="1865627" y="1219733"/>
            <a:ext cx="5412746" cy="5443611"/>
            <a:chOff x="1865627" y="1135739"/>
            <a:chExt cx="5412746" cy="54436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11E7E57-C5AE-D802-525C-B2CD4153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5628" y="1135739"/>
              <a:ext cx="5412745" cy="458652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9548702-CE7A-72B2-7695-D2402CFF8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964"/>
            <a:stretch/>
          </p:blipFill>
          <p:spPr>
            <a:xfrm>
              <a:off x="1865627" y="5722260"/>
              <a:ext cx="5412745" cy="857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99225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4B1986-2E4E-8154-4A5A-A6F45B4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94" y="1133283"/>
            <a:ext cx="546441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809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834B16-6CDC-39DC-5CD0-B6F4E11D0774}"/>
              </a:ext>
            </a:extLst>
          </p:cNvPr>
          <p:cNvGrpSpPr/>
          <p:nvPr/>
        </p:nvGrpSpPr>
        <p:grpSpPr>
          <a:xfrm>
            <a:off x="492860" y="1583795"/>
            <a:ext cx="8651140" cy="4171931"/>
            <a:chOff x="492860" y="1500909"/>
            <a:chExt cx="8651140" cy="41719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C641B04-D1CA-F86D-74FC-7B84377A3A4E}"/>
                </a:ext>
              </a:extLst>
            </p:cNvPr>
            <p:cNvGrpSpPr/>
            <p:nvPr/>
          </p:nvGrpSpPr>
          <p:grpSpPr>
            <a:xfrm>
              <a:off x="492860" y="1500909"/>
              <a:ext cx="5428775" cy="4171931"/>
              <a:chOff x="1727161" y="1246814"/>
              <a:chExt cx="5428775" cy="417193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4954D57-3B94-3C70-9F39-3CF8313D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6685" y="1246814"/>
                <a:ext cx="5419251" cy="1229577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E1C9209-871A-CA7E-1F55-A5EF58807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" r="1056" b="48207"/>
              <a:stretch/>
            </p:blipFill>
            <p:spPr>
              <a:xfrm>
                <a:off x="1727161" y="2483271"/>
                <a:ext cx="5419252" cy="2935474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6226C8-1B76-364F-A531-339EC9D43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969" r="31763"/>
            <a:stretch/>
          </p:blipFill>
          <p:spPr>
            <a:xfrm>
              <a:off x="5746345" y="1502819"/>
              <a:ext cx="3397655" cy="2474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70242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>
                <a:solidFill>
                  <a:schemeClr val="tx1"/>
                </a:solidFill>
              </a:rPr>
              <a:t>도서 수정 처리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098A8-4870-4731-BB60-C0B61E44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26" y="1510828"/>
            <a:ext cx="5037748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8518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CEE735-E6E6-36B9-A613-7048935A8C63}"/>
              </a:ext>
            </a:extLst>
          </p:cNvPr>
          <p:cNvGrpSpPr/>
          <p:nvPr/>
        </p:nvGrpSpPr>
        <p:grpSpPr>
          <a:xfrm>
            <a:off x="2019157" y="1223754"/>
            <a:ext cx="5105686" cy="5275519"/>
            <a:chOff x="2021764" y="1223754"/>
            <a:chExt cx="5105686" cy="52755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CD70230-3118-2359-669C-99CB5B19D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1764" y="1223754"/>
              <a:ext cx="5100470" cy="60617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2D938A-1420-D0B4-788A-B5A8D2C0D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6979" y="1815168"/>
              <a:ext cx="5100471" cy="4684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1913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28999"/>
            <a:ext cx="7704856" cy="148516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 dirty="0"/>
              <a:t>JDBC </a:t>
            </a:r>
            <a:r>
              <a:rPr lang="ko-KR" altLang="en-US" dirty="0"/>
              <a:t>드라이버 로딩 및 </a:t>
            </a:r>
            <a:r>
              <a:rPr lang="en-US" altLang="ko-KR" dirty="0"/>
              <a:t>DBMS </a:t>
            </a:r>
            <a:r>
              <a:rPr lang="ko-KR" altLang="en-US" dirty="0"/>
              <a:t>접속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02</a:t>
            </a:r>
          </a:p>
        </p:txBody>
      </p:sp>
    </p:spTree>
    <p:extLst>
      <p:ext uri="{BB962C8B-B14F-4D97-AF65-F5344CB8AC3E}">
        <p14:creationId xmlns:p14="http://schemas.microsoft.com/office/powerpoint/2010/main" val="2908908281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CD5043-A8BA-E1FB-EB99-33C5E6A259BE}"/>
              </a:ext>
            </a:extLst>
          </p:cNvPr>
          <p:cNvGrpSpPr/>
          <p:nvPr/>
        </p:nvGrpSpPr>
        <p:grpSpPr>
          <a:xfrm>
            <a:off x="1891247" y="1178750"/>
            <a:ext cx="5425756" cy="5624910"/>
            <a:chOff x="1891247" y="1178750"/>
            <a:chExt cx="5425756" cy="56249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EE3DE7-50C2-47B2-8AB0-44E251CB0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58" y="1178750"/>
              <a:ext cx="5412745" cy="268685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7C77992-BE8F-C673-2A96-BE7D7D7A1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595"/>
            <a:stretch/>
          </p:blipFill>
          <p:spPr>
            <a:xfrm>
              <a:off x="1891247" y="3865605"/>
              <a:ext cx="5425756" cy="2938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33445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7A8F8A-21DB-8689-5A5C-84271C8A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74" y="1387947"/>
            <a:ext cx="5419251" cy="43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6701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16-13]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삭제하기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페이지 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59171-D7F9-73DB-4E5E-923E2B9C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74" y="1988840"/>
            <a:ext cx="5419251" cy="24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343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16-13]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삭제하기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도서 편집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6B5F5-15BF-D4EA-8CDA-3F998AB8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1469219"/>
            <a:ext cx="4695938" cy="53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238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16-13]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삭제하기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>
                <a:solidFill>
                  <a:schemeClr val="tx1"/>
                </a:solidFill>
              </a:rPr>
              <a:t>도서 삭제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D708B7-04A4-4373-AB63-A3C679EC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45" y="1448779"/>
            <a:ext cx="4918110" cy="53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20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4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JDBC </a:t>
            </a:r>
            <a:r>
              <a:rPr lang="ko-KR" altLang="en-US" dirty="0"/>
              <a:t>드라이버 로딩하기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JDBC </a:t>
            </a:r>
            <a:r>
              <a:rPr lang="ko-KR" altLang="en-US" dirty="0"/>
              <a:t>드라이버 로딩</a:t>
            </a:r>
            <a:endParaRPr lang="en-US" altLang="ko-KR" dirty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작업</a:t>
            </a:r>
            <a:endParaRPr lang="en-US" altLang="ko-KR" b="0" dirty="0"/>
          </a:p>
          <a:p>
            <a:pPr lvl="1"/>
            <a:r>
              <a:rPr lang="en-US" altLang="ko-KR" b="0" dirty="0" err="1"/>
              <a:t>Class.forName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로딩</a:t>
            </a:r>
            <a:endParaRPr lang="en-US" altLang="ko-KR" b="0" dirty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드라이버가 로딩되면 자동으로 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등록됨</a:t>
            </a:r>
            <a:endParaRPr lang="en-US" altLang="ko-KR" b="0" dirty="0"/>
          </a:p>
          <a:p>
            <a:pPr lvl="1"/>
            <a:r>
              <a:rPr lang="en-US" altLang="ko-KR" b="0" dirty="0"/>
              <a:t> JDBC </a:t>
            </a:r>
            <a:r>
              <a:rPr lang="ko-KR" altLang="en-US" b="0" dirty="0"/>
              <a:t>드라이버 로딩은 프로그램 수행 시 한 번만 필요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MySQL </a:t>
            </a:r>
            <a:r>
              <a:rPr lang="ko-KR" altLang="en-US" dirty="0"/>
              <a:t>드라이버 로딩 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328872-3AD7-3492-E542-8183FB34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78" y="3196421"/>
            <a:ext cx="5982645" cy="465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1D6704-9506-DBEB-22B5-519FCBBC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66" y="4229448"/>
            <a:ext cx="6011269" cy="18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053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1920</Words>
  <Application>Microsoft Office PowerPoint</Application>
  <PresentationFormat>화면 슬라이드 쇼(4:3)</PresentationFormat>
  <Paragraphs>272</Paragraphs>
  <Slides>85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HY견고딕</vt:lpstr>
      <vt:lpstr>맑은 고딕</vt:lpstr>
      <vt:lpstr>한컴바탕</vt:lpstr>
      <vt:lpstr>Arial</vt:lpstr>
      <vt:lpstr>Arial Black</vt:lpstr>
      <vt:lpstr>Wingdings</vt:lpstr>
      <vt:lpstr>ch01_JAVA 들여다보기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JDBC의 개요</vt:lpstr>
      <vt:lpstr>1. JDBC의 개요</vt:lpstr>
      <vt:lpstr>PowerPoint 프레젠테이션</vt:lpstr>
      <vt:lpstr>1. JDBC 드라이버 로딩하기</vt:lpstr>
      <vt:lpstr>2. Connection 객체 생성하기</vt:lpstr>
      <vt:lpstr>2. Connection 객체 생성하기</vt:lpstr>
      <vt:lpstr>2. Connection 객체 생성하기</vt:lpstr>
      <vt:lpstr>2. Connection 객체 생성하기</vt:lpstr>
      <vt:lpstr>3. 데이터베이스 연결 닫기</vt:lpstr>
      <vt:lpstr>3. 데이터베이스 연결 닫기</vt:lpstr>
      <vt:lpstr>3. 데이터베이스 연결 닫기</vt:lpstr>
      <vt:lpstr>3. 데이터베이스 연결 닫기</vt:lpstr>
      <vt:lpstr>PowerPoint 프레젠테이션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PowerPoint 프레젠테이션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PowerPoint 프레젠테이션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Kim Sungmu</cp:lastModifiedBy>
  <cp:revision>2568</cp:revision>
  <dcterms:created xsi:type="dcterms:W3CDTF">2012-07-23T02:34:37Z</dcterms:created>
  <dcterms:modified xsi:type="dcterms:W3CDTF">2024-03-08T06:38:36Z</dcterms:modified>
  <cp:version>1000.0000.01</cp:version>
</cp:coreProperties>
</file>